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1"/>
  </p:sldMasterIdLst>
  <p:notesMasterIdLst>
    <p:notesMasterId r:id="rId6"/>
  </p:notesMasterIdLst>
  <p:sldIdLst>
    <p:sldId id="256" r:id="rId2"/>
    <p:sldId id="257" r:id="rId3"/>
    <p:sldId id="258" r:id="rId4"/>
    <p:sldId id="259" r:id="rId5"/>
  </p:sldIdLst>
  <p:sldSz cx="12192000" cy="6858000"/>
  <p:notesSz cx="6858000" cy="12192000"/>
  <p:embeddedFontLst>
    <p:embeddedFont>
      <p:font typeface="Calibri" panose="020F0502020204030204" pitchFamily="34" charset="0"/>
      <p:regular r:id="rId7"/>
      <p:bold r:id="rId8"/>
      <p:italic r:id="rId9"/>
      <p:boldItalic r:id="rId10"/>
    </p:embeddedFont>
    <p:embeddedFont>
      <p:font typeface="Poppins" pitchFamily="2" charset="77"/>
      <p:regular r:id="rId11"/>
      <p:bold r:id="rId12"/>
      <p:italic r:id="rId13"/>
      <p:boldItalic r:id="rId1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71293" autoAdjust="0"/>
  </p:normalViewPr>
  <p:slideViewPr>
    <p:cSldViewPr snapToGrid="0" snapToObjects="1">
      <p:cViewPr varScale="1">
        <p:scale>
          <a:sx n="89" d="100"/>
          <a:sy n="89" d="100"/>
        </p:scale>
        <p:origin x="1976"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2.fntdata"/><Relationship Id="rId13" Type="http://schemas.openxmlformats.org/officeDocument/2006/relationships/font" Target="fonts/font7.fntdata"/><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font" Target="fonts/font1.fntdata"/><Relationship Id="rId12" Type="http://schemas.openxmlformats.org/officeDocument/2006/relationships/font" Target="fonts/font6.fntdata"/><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notesMaster" Target="notesMasters/notesMaster1.xml"/><Relationship Id="rId11" Type="http://schemas.openxmlformats.org/officeDocument/2006/relationships/font" Target="fonts/font5.fntdata"/><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font" Target="fonts/font3.fntdata"/><Relationship Id="rId14" Type="http://schemas.openxmlformats.org/officeDocument/2006/relationships/font" Target="fonts/font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65598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lnSpc>
                <a:spcPct val="115000"/>
              </a:lnSpc>
              <a:spcBef>
                <a:spcPts val="0"/>
              </a:spcBef>
              <a:spcAft>
                <a:spcPts val="0"/>
              </a:spcAft>
            </a:pPr>
            <a:r>
              <a:rPr lang="en-GB" sz="1800" dirty="0">
                <a:solidFill>
                  <a:srgbClr val="374151"/>
                </a:solidFill>
                <a:effectLst/>
                <a:latin typeface="Arial" panose="020B0604020202020204" pitchFamily="34" charset="0"/>
                <a:ea typeface="Roboto" panose="02000000000000000000" pitchFamily="2" charset="0"/>
              </a:rPr>
              <a:t>Hello everyone! Today, we will talk about hedging in academic writing, especially in the field of computer science. We'll discuss why it's important and how it helps create respectful conversations among researchers.</a:t>
            </a:r>
            <a:endParaRPr lang="en-US" sz="1800" dirty="0">
              <a:effectLst/>
              <a:latin typeface="Arial" panose="020B0604020202020204" pitchFamily="34" charset="0"/>
              <a:ea typeface="Arial" panose="020B0604020202020204" pitchFamily="34" charset="0"/>
            </a:endParaRP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lnSpc>
                <a:spcPct val="115000"/>
              </a:lnSpc>
              <a:spcBef>
                <a:spcPts val="0"/>
              </a:spcBef>
              <a:spcAft>
                <a:spcPts val="0"/>
              </a:spcAft>
            </a:pPr>
            <a:r>
              <a:rPr lang="en-GB" sz="1800" dirty="0">
                <a:solidFill>
                  <a:srgbClr val="374151"/>
                </a:solidFill>
                <a:effectLst/>
                <a:latin typeface="Arial" panose="020B0604020202020204" pitchFamily="34" charset="0"/>
                <a:ea typeface="Roboto" panose="02000000000000000000" pitchFamily="2" charset="0"/>
              </a:rPr>
              <a:t>Hedging means using careful words to make your ideas less strong or direct. Some examples of these words are might, could, may, possibly, seems, and generally. We use them to show that we are open to other ideas and to avoid making statements that are too strong or certain.</a:t>
            </a:r>
            <a:endParaRPr lang="en-US" sz="1800" dirty="0">
              <a:effectLst/>
              <a:latin typeface="Arial" panose="020B0604020202020204" pitchFamily="34" charset="0"/>
              <a:ea typeface="Arial" panose="020B0604020202020204" pitchFamily="34" charset="0"/>
            </a:endParaRP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lnSpc>
                <a:spcPct val="115000"/>
              </a:lnSpc>
              <a:spcBef>
                <a:spcPts val="0"/>
              </a:spcBef>
              <a:spcAft>
                <a:spcPts val="0"/>
              </a:spcAft>
            </a:pPr>
            <a:r>
              <a:rPr lang="en-GB" sz="1800" dirty="0">
                <a:solidFill>
                  <a:srgbClr val="374151"/>
                </a:solidFill>
                <a:effectLst/>
                <a:latin typeface="Arial" panose="020B0604020202020204" pitchFamily="34" charset="0"/>
                <a:ea typeface="Roboto" panose="02000000000000000000" pitchFamily="2" charset="0"/>
              </a:rPr>
              <a:t>Computer science is a complex field where different ways can solve problems, and new information can change our understanding. That's why using hedging words is important. They encourage thoughtful conversation among researchers and show that we respect other opinions.</a:t>
            </a:r>
            <a:endParaRPr lang="en-US" sz="1800" dirty="0">
              <a:effectLst/>
              <a:latin typeface="Arial" panose="020B0604020202020204" pitchFamily="34" charset="0"/>
              <a:ea typeface="Arial" panose="020B0604020202020204" pitchFamily="34" charset="0"/>
            </a:endParaRP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lnSpc>
                <a:spcPct val="115000"/>
              </a:lnSpc>
              <a:spcBef>
                <a:spcPts val="0"/>
              </a:spcBef>
              <a:spcAft>
                <a:spcPts val="0"/>
              </a:spcAft>
            </a:pPr>
            <a:r>
              <a:rPr lang="en-GB" sz="1800" dirty="0">
                <a:solidFill>
                  <a:srgbClr val="374151"/>
                </a:solidFill>
                <a:effectLst/>
                <a:latin typeface="Arial" panose="020B0604020202020204" pitchFamily="34" charset="0"/>
                <a:ea typeface="Roboto" panose="02000000000000000000" pitchFamily="2" charset="0"/>
              </a:rPr>
              <a:t>In summary, hedging helps us share our findings accurately and carefully. It makes our communication in computer science more respectful and supports the overall quality of academic writing. Remember to use hedging words when writing about your research to make your ideas clear and open to other perspectives. Thank you for listening!</a:t>
            </a:r>
            <a:endParaRPr lang="en-US" sz="1800" dirty="0">
              <a:effectLst/>
              <a:latin typeface="Arial" panose="020B0604020202020204" pitchFamily="34" charset="0"/>
              <a:ea typeface="Arial" panose="020B0604020202020204" pitchFamily="34" charset="0"/>
            </a:endParaRP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4</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sv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solidFill>
          <a:srgbClr val="000000"/>
        </a:solidFill>
        <a:effectLst/>
      </p:bgPr>
    </p:bg>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123794" cy="6865808"/>
          </a:xfrm>
          <a:prstGeom prst="rect">
            <a:avLst/>
          </a:prstGeom>
        </p:spPr>
      </p:pic>
      <p:sp>
        <p:nvSpPr>
          <p:cNvPr id="3" name="Object 2"/>
          <p:cNvSpPr/>
          <p:nvPr/>
        </p:nvSpPr>
        <p:spPr>
          <a:xfrm>
            <a:off x="495175" y="1528085"/>
            <a:ext cx="11217854" cy="1947078"/>
          </a:xfrm>
          <a:prstGeom prst="rect">
            <a:avLst/>
          </a:prstGeom>
          <a:noFill/>
        </p:spPr>
        <p:txBody>
          <a:bodyPr wrap="square" lIns="0" tIns="0" rIns="0" bIns="0" rtlCol="0" anchor="t"/>
          <a:lstStyle/>
          <a:p>
            <a:pPr algn="l">
              <a:lnSpc>
                <a:spcPts val="7668"/>
              </a:lnSpc>
              <a:buNone/>
            </a:pPr>
            <a:r>
              <a:rPr lang="en-US" sz="6750" dirty="0">
                <a:solidFill>
                  <a:srgbClr val="FFC000"/>
                </a:solidFill>
                <a:latin typeface="Poppins" pitchFamily="34" charset="0"/>
                <a:ea typeface="Poppins" pitchFamily="34" charset="-122"/>
                <a:cs typeface="Poppins" pitchFamily="34" charset="-120"/>
              </a:rPr>
              <a:t>Hedges</a:t>
            </a:r>
            <a:endParaRPr lang="en-US" dirty="0"/>
          </a:p>
        </p:txBody>
      </p:sp>
      <p:pic>
        <p:nvPicPr>
          <p:cNvPr id="7" name="Object 6" descr="preencoded.png"/>
          <p:cNvPicPr>
            <a:picLocks noChangeAspect="1"/>
          </p:cNvPicPr>
          <p:nvPr/>
        </p:nvPicPr>
        <p:blipFill>
          <a:blip r:embed="rId5"/>
          <a:srcRect l="31458" r="31458"/>
          <a:stretch/>
        </p:blipFill>
        <p:spPr>
          <a:xfrm>
            <a:off x="8379905" y="0"/>
            <a:ext cx="3809047" cy="6856286"/>
          </a:xfrm>
          <a:prstGeom prst="rect">
            <a:avLst/>
          </a:prstGeom>
        </p:spPr>
      </p:pic>
      <p:pic>
        <p:nvPicPr>
          <p:cNvPr id="9" name="Picture 8" descr="A colorful rectangles with different colors&#10;&#10;Description automatically generated">
            <a:extLst>
              <a:ext uri="{FF2B5EF4-FFF2-40B4-BE49-F238E27FC236}">
                <a16:creationId xmlns:a16="http://schemas.microsoft.com/office/drawing/2014/main" id="{C216DE77-3D39-0B61-F4DE-B681C8A7DA90}"/>
              </a:ext>
            </a:extLst>
          </p:cNvPr>
          <p:cNvPicPr>
            <a:picLocks noChangeAspect="1"/>
          </p:cNvPicPr>
          <p:nvPr/>
        </p:nvPicPr>
        <p:blipFill>
          <a:blip r:embed="rId6"/>
          <a:stretch>
            <a:fillRect/>
          </a:stretch>
        </p:blipFill>
        <p:spPr>
          <a:xfrm>
            <a:off x="501232" y="366749"/>
            <a:ext cx="802037" cy="794588"/>
          </a:xfrm>
          <a:prstGeom prst="rect">
            <a:avLst/>
          </a:prstGeom>
        </p:spPr>
      </p:pic>
      <p:sp>
        <p:nvSpPr>
          <p:cNvPr id="5" name="Object 3">
            <a:extLst>
              <a:ext uri="{FF2B5EF4-FFF2-40B4-BE49-F238E27FC236}">
                <a16:creationId xmlns:a16="http://schemas.microsoft.com/office/drawing/2014/main" id="{A004DA4E-E9F2-D4FF-6836-5B573C4F98D0}"/>
              </a:ext>
            </a:extLst>
          </p:cNvPr>
          <p:cNvSpPr/>
          <p:nvPr/>
        </p:nvSpPr>
        <p:spPr>
          <a:xfrm>
            <a:off x="123794" y="2908785"/>
            <a:ext cx="8034369" cy="2612055"/>
          </a:xfrm>
          <a:prstGeom prst="rect">
            <a:avLst/>
          </a:prstGeom>
          <a:noFill/>
        </p:spPr>
        <p:txBody>
          <a:bodyPr wrap="square" lIns="0" tIns="0" rIns="0" bIns="0" rtlCol="0" anchor="t"/>
          <a:lstStyle/>
          <a:p>
            <a:pPr marL="742950" lvl="1" indent="-285750">
              <a:lnSpc>
                <a:spcPct val="115000"/>
              </a:lnSpc>
              <a:buSzPts val="1000"/>
              <a:buFont typeface="Symbol" panose="05050102010706020507" pitchFamily="18" charset="2"/>
              <a:buChar char=""/>
              <a:tabLst>
                <a:tab pos="914400" algn="l"/>
              </a:tabLst>
            </a:pPr>
            <a:r>
              <a:rPr lang="en-US" sz="2000" dirty="0">
                <a:solidFill>
                  <a:schemeClr val="bg1"/>
                </a:solidFill>
                <a:latin typeface="Poppins" pitchFamily="34" charset="0"/>
                <a:ea typeface="Poppins" pitchFamily="34" charset="-122"/>
                <a:cs typeface="Poppins" pitchFamily="34" charset="-120"/>
              </a:rPr>
              <a:t>Hedging in academic writing</a:t>
            </a:r>
          </a:p>
          <a:p>
            <a:pPr marL="742950" lvl="1" indent="-285750">
              <a:lnSpc>
                <a:spcPct val="115000"/>
              </a:lnSpc>
              <a:buSzPts val="1000"/>
              <a:buFont typeface="Symbol" panose="05050102010706020507" pitchFamily="18" charset="2"/>
              <a:buChar char=""/>
              <a:tabLst>
                <a:tab pos="914400" algn="l"/>
              </a:tabLst>
            </a:pPr>
            <a:r>
              <a:rPr lang="en-US" sz="2000" dirty="0">
                <a:solidFill>
                  <a:schemeClr val="bg1"/>
                </a:solidFill>
                <a:latin typeface="Poppins" pitchFamily="34" charset="0"/>
                <a:ea typeface="Poppins" pitchFamily="34" charset="-122"/>
                <a:cs typeface="Poppins" pitchFamily="34" charset="-120"/>
              </a:rPr>
              <a:t>Importance in computer science</a:t>
            </a:r>
          </a:p>
          <a:p>
            <a:pPr marL="742950" lvl="1" indent="-285750">
              <a:lnSpc>
                <a:spcPct val="115000"/>
              </a:lnSpc>
              <a:buSzPts val="1000"/>
              <a:buFont typeface="Symbol" panose="05050102010706020507" pitchFamily="18" charset="2"/>
              <a:buChar char=""/>
              <a:tabLst>
                <a:tab pos="914400" algn="l"/>
              </a:tabLst>
            </a:pPr>
            <a:r>
              <a:rPr lang="en-US" sz="2000" dirty="0">
                <a:solidFill>
                  <a:schemeClr val="bg1"/>
                </a:solidFill>
                <a:latin typeface="Poppins" pitchFamily="34" charset="0"/>
                <a:ea typeface="Poppins" pitchFamily="34" charset="-122"/>
                <a:cs typeface="Poppins" pitchFamily="34" charset="-120"/>
              </a:rPr>
              <a:t>Creating respectful conversations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solidFill>
          <a:srgbClr val="000000"/>
        </a:solidFill>
        <a:effectLst/>
      </p:bgPr>
    </p:bg>
    <p:spTree>
      <p:nvGrpSpPr>
        <p:cNvPr id="1" name=""/>
        <p:cNvGrpSpPr/>
        <p:nvPr/>
      </p:nvGrpSpPr>
      <p:grpSpPr>
        <a:xfrm>
          <a:off x="0" y="0"/>
          <a:ext cx="0" cy="0"/>
          <a:chOff x="0" y="0"/>
          <a:chExt cx="0" cy="0"/>
        </a:xfrm>
      </p:grpSpPr>
      <p:pic>
        <p:nvPicPr>
          <p:cNvPr id="6" name="Picture 5" descr="A colorful rectangles with different colors&#10;&#10;Description automatically generated">
            <a:extLst>
              <a:ext uri="{FF2B5EF4-FFF2-40B4-BE49-F238E27FC236}">
                <a16:creationId xmlns:a16="http://schemas.microsoft.com/office/drawing/2014/main" id="{E83A9C8A-AFDB-3F66-C3C0-C5B65BF93F89}"/>
              </a:ext>
            </a:extLst>
          </p:cNvPr>
          <p:cNvPicPr>
            <a:picLocks noChangeAspect="1"/>
          </p:cNvPicPr>
          <p:nvPr/>
        </p:nvPicPr>
        <p:blipFill>
          <a:blip r:embed="rId3"/>
          <a:stretch>
            <a:fillRect/>
          </a:stretch>
        </p:blipFill>
        <p:spPr>
          <a:xfrm>
            <a:off x="11088367" y="5783059"/>
            <a:ext cx="802037" cy="794588"/>
          </a:xfrm>
          <a:prstGeom prst="rect">
            <a:avLst/>
          </a:prstGeom>
        </p:spPr>
      </p:pic>
      <p:sp>
        <p:nvSpPr>
          <p:cNvPr id="2" name="Object 1">
            <a:extLst>
              <a:ext uri="{FF2B5EF4-FFF2-40B4-BE49-F238E27FC236}">
                <a16:creationId xmlns:a16="http://schemas.microsoft.com/office/drawing/2014/main" id="{F4EFA329-440F-5886-6F3D-67FE14E39117}"/>
              </a:ext>
            </a:extLst>
          </p:cNvPr>
          <p:cNvSpPr/>
          <p:nvPr/>
        </p:nvSpPr>
        <p:spPr>
          <a:xfrm>
            <a:off x="380905" y="1063557"/>
            <a:ext cx="11133316" cy="973539"/>
          </a:xfrm>
          <a:prstGeom prst="rect">
            <a:avLst/>
          </a:prstGeom>
          <a:noFill/>
        </p:spPr>
        <p:txBody>
          <a:bodyPr wrap="square" lIns="0" tIns="0" rIns="0" bIns="0" rtlCol="0" anchor="t"/>
          <a:lstStyle/>
          <a:p>
            <a:pPr algn="l">
              <a:lnSpc>
                <a:spcPts val="7668"/>
              </a:lnSpc>
              <a:buNone/>
            </a:pPr>
            <a:r>
              <a:rPr lang="en-US" sz="3600" dirty="0">
                <a:solidFill>
                  <a:srgbClr val="FFC000"/>
                </a:solidFill>
                <a:latin typeface="Poppins" pitchFamily="34" charset="0"/>
                <a:ea typeface="Poppins" pitchFamily="34" charset="-122"/>
                <a:cs typeface="Poppins" pitchFamily="34" charset="-120"/>
              </a:rPr>
              <a:t>Hedging Words</a:t>
            </a:r>
            <a:endParaRPr lang="en-US" sz="3600" dirty="0"/>
          </a:p>
        </p:txBody>
      </p:sp>
      <p:sp>
        <p:nvSpPr>
          <p:cNvPr id="3" name="Object 3">
            <a:extLst>
              <a:ext uri="{FF2B5EF4-FFF2-40B4-BE49-F238E27FC236}">
                <a16:creationId xmlns:a16="http://schemas.microsoft.com/office/drawing/2014/main" id="{5C9C7C9C-9F93-EDA6-07A9-E431B53950EA}"/>
              </a:ext>
            </a:extLst>
          </p:cNvPr>
          <p:cNvSpPr/>
          <p:nvPr/>
        </p:nvSpPr>
        <p:spPr>
          <a:xfrm>
            <a:off x="123794" y="2908785"/>
            <a:ext cx="8034369" cy="2612055"/>
          </a:xfrm>
          <a:prstGeom prst="rect">
            <a:avLst/>
          </a:prstGeom>
          <a:noFill/>
        </p:spPr>
        <p:txBody>
          <a:bodyPr wrap="square" lIns="0" tIns="0" rIns="0" bIns="0" rtlCol="0" anchor="t"/>
          <a:lstStyle/>
          <a:p>
            <a:pPr marL="742950" lvl="1" indent="-285750">
              <a:lnSpc>
                <a:spcPct val="115000"/>
              </a:lnSpc>
              <a:buSzPts val="1000"/>
              <a:buFont typeface="Symbol" panose="05050102010706020507" pitchFamily="18" charset="2"/>
              <a:buChar char=""/>
              <a:tabLst>
                <a:tab pos="914400" algn="l"/>
              </a:tabLst>
            </a:pPr>
            <a:r>
              <a:rPr lang="en-US" sz="2000" dirty="0">
                <a:solidFill>
                  <a:srgbClr val="FFC000"/>
                </a:solidFill>
                <a:latin typeface="Poppins" pitchFamily="34" charset="0"/>
                <a:ea typeface="Poppins" pitchFamily="34" charset="-122"/>
                <a:cs typeface="Poppins" pitchFamily="34" charset="-120"/>
              </a:rPr>
              <a:t>Examples: </a:t>
            </a:r>
            <a:r>
              <a:rPr lang="en-US" sz="2000" dirty="0">
                <a:solidFill>
                  <a:schemeClr val="bg1"/>
                </a:solidFill>
                <a:latin typeface="Poppins" pitchFamily="34" charset="0"/>
                <a:ea typeface="Poppins" pitchFamily="34" charset="-122"/>
                <a:cs typeface="Poppins" pitchFamily="34" charset="-120"/>
              </a:rPr>
              <a:t>might, could, may, possibly, seems, generally</a:t>
            </a:r>
          </a:p>
          <a:p>
            <a:pPr marL="742950" lvl="1" indent="-285750">
              <a:lnSpc>
                <a:spcPct val="115000"/>
              </a:lnSpc>
              <a:buSzPts val="1000"/>
              <a:buFont typeface="Symbol" panose="05050102010706020507" pitchFamily="18" charset="2"/>
              <a:buChar char=""/>
              <a:tabLst>
                <a:tab pos="914400" algn="l"/>
              </a:tabLst>
            </a:pPr>
            <a:r>
              <a:rPr lang="en-US" sz="2000" dirty="0">
                <a:solidFill>
                  <a:schemeClr val="bg1"/>
                </a:solidFill>
                <a:latin typeface="Poppins" pitchFamily="34" charset="0"/>
                <a:ea typeface="Poppins" pitchFamily="34" charset="-122"/>
                <a:cs typeface="Poppins" pitchFamily="34" charset="-120"/>
              </a:rPr>
              <a:t>Used to show openness to other ideas</a:t>
            </a:r>
          </a:p>
          <a:p>
            <a:pPr marL="742950" lvl="1" indent="-285750">
              <a:lnSpc>
                <a:spcPct val="115000"/>
              </a:lnSpc>
              <a:buSzPts val="1000"/>
              <a:buFont typeface="Symbol" panose="05050102010706020507" pitchFamily="18" charset="2"/>
              <a:buChar char=""/>
              <a:tabLst>
                <a:tab pos="914400" algn="l"/>
              </a:tabLst>
            </a:pPr>
            <a:r>
              <a:rPr lang="en-US" sz="2000" dirty="0">
                <a:solidFill>
                  <a:schemeClr val="bg1"/>
                </a:solidFill>
                <a:latin typeface="Poppins" pitchFamily="34" charset="0"/>
                <a:ea typeface="Poppins" pitchFamily="34" charset="-122"/>
                <a:cs typeface="Poppins" pitchFamily="34" charset="-120"/>
              </a:rPr>
              <a:t>Avoiding overly strong or certain statements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solidFill>
          <a:srgbClr val="000000"/>
        </a:solidFill>
        <a:effectLst/>
      </p:bgPr>
    </p:bg>
    <p:spTree>
      <p:nvGrpSpPr>
        <p:cNvPr id="1" name=""/>
        <p:cNvGrpSpPr/>
        <p:nvPr/>
      </p:nvGrpSpPr>
      <p:grpSpPr>
        <a:xfrm>
          <a:off x="0" y="0"/>
          <a:ext cx="0" cy="0"/>
          <a:chOff x="0" y="0"/>
          <a:chExt cx="0" cy="0"/>
        </a:xfrm>
      </p:grpSpPr>
      <p:pic>
        <p:nvPicPr>
          <p:cNvPr id="6" name="Picture 5" descr="A colorful rectangles with different colors&#10;&#10;Description automatically generated">
            <a:extLst>
              <a:ext uri="{FF2B5EF4-FFF2-40B4-BE49-F238E27FC236}">
                <a16:creationId xmlns:a16="http://schemas.microsoft.com/office/drawing/2014/main" id="{92E73AB1-E1A2-0CB8-0B91-855910F236DD}"/>
              </a:ext>
            </a:extLst>
          </p:cNvPr>
          <p:cNvPicPr>
            <a:picLocks noChangeAspect="1"/>
          </p:cNvPicPr>
          <p:nvPr/>
        </p:nvPicPr>
        <p:blipFill>
          <a:blip r:embed="rId3"/>
          <a:stretch>
            <a:fillRect/>
          </a:stretch>
        </p:blipFill>
        <p:spPr>
          <a:xfrm>
            <a:off x="11088367" y="5783059"/>
            <a:ext cx="802037" cy="794588"/>
          </a:xfrm>
          <a:prstGeom prst="rect">
            <a:avLst/>
          </a:prstGeom>
        </p:spPr>
      </p:pic>
      <p:sp>
        <p:nvSpPr>
          <p:cNvPr id="2" name="Object 1">
            <a:extLst>
              <a:ext uri="{FF2B5EF4-FFF2-40B4-BE49-F238E27FC236}">
                <a16:creationId xmlns:a16="http://schemas.microsoft.com/office/drawing/2014/main" id="{04509680-56A0-91F3-D71B-C84A8DD4B926}"/>
              </a:ext>
            </a:extLst>
          </p:cNvPr>
          <p:cNvSpPr/>
          <p:nvPr/>
        </p:nvSpPr>
        <p:spPr>
          <a:xfrm>
            <a:off x="380905" y="1063557"/>
            <a:ext cx="11133316" cy="973539"/>
          </a:xfrm>
          <a:prstGeom prst="rect">
            <a:avLst/>
          </a:prstGeom>
          <a:noFill/>
        </p:spPr>
        <p:txBody>
          <a:bodyPr wrap="square" lIns="0" tIns="0" rIns="0" bIns="0" rtlCol="0" anchor="t"/>
          <a:lstStyle/>
          <a:p>
            <a:pPr algn="l">
              <a:lnSpc>
                <a:spcPts val="7668"/>
              </a:lnSpc>
              <a:buNone/>
            </a:pPr>
            <a:r>
              <a:rPr lang="en-US" sz="3600" dirty="0">
                <a:solidFill>
                  <a:srgbClr val="FFC000"/>
                </a:solidFill>
                <a:latin typeface="Poppins" pitchFamily="34" charset="0"/>
                <a:ea typeface="Poppins" pitchFamily="34" charset="-122"/>
                <a:cs typeface="Poppins" pitchFamily="34" charset="-120"/>
              </a:rPr>
              <a:t>Computer Science Context</a:t>
            </a:r>
            <a:endParaRPr lang="en-US" sz="3600" dirty="0"/>
          </a:p>
        </p:txBody>
      </p:sp>
      <p:sp>
        <p:nvSpPr>
          <p:cNvPr id="3" name="Object 3">
            <a:extLst>
              <a:ext uri="{FF2B5EF4-FFF2-40B4-BE49-F238E27FC236}">
                <a16:creationId xmlns:a16="http://schemas.microsoft.com/office/drawing/2014/main" id="{66A03601-5434-8C67-57D1-377CD9C5E1BC}"/>
              </a:ext>
            </a:extLst>
          </p:cNvPr>
          <p:cNvSpPr/>
          <p:nvPr/>
        </p:nvSpPr>
        <p:spPr>
          <a:xfrm>
            <a:off x="123794" y="2908785"/>
            <a:ext cx="8034369" cy="2612055"/>
          </a:xfrm>
          <a:prstGeom prst="rect">
            <a:avLst/>
          </a:prstGeom>
          <a:noFill/>
        </p:spPr>
        <p:txBody>
          <a:bodyPr wrap="square" lIns="0" tIns="0" rIns="0" bIns="0" rtlCol="0" anchor="t"/>
          <a:lstStyle/>
          <a:p>
            <a:pPr marL="742950" lvl="1" indent="-285750">
              <a:lnSpc>
                <a:spcPct val="115000"/>
              </a:lnSpc>
              <a:buSzPts val="1000"/>
              <a:buFont typeface="Symbol" panose="05050102010706020507" pitchFamily="18" charset="2"/>
              <a:buChar char=""/>
              <a:tabLst>
                <a:tab pos="914400" algn="l"/>
              </a:tabLst>
            </a:pPr>
            <a:r>
              <a:rPr lang="en-US" sz="2000" dirty="0">
                <a:solidFill>
                  <a:schemeClr val="bg1"/>
                </a:solidFill>
                <a:latin typeface="Poppins" pitchFamily="34" charset="0"/>
                <a:ea typeface="Poppins" pitchFamily="34" charset="-122"/>
                <a:cs typeface="Poppins" pitchFamily="34" charset="-120"/>
              </a:rPr>
              <a:t>Complex field with multiple solutions</a:t>
            </a:r>
          </a:p>
          <a:p>
            <a:pPr marL="742950" lvl="1" indent="-285750">
              <a:lnSpc>
                <a:spcPct val="115000"/>
              </a:lnSpc>
              <a:buSzPts val="1000"/>
              <a:buFont typeface="Symbol" panose="05050102010706020507" pitchFamily="18" charset="2"/>
              <a:buChar char=""/>
              <a:tabLst>
                <a:tab pos="914400" algn="l"/>
              </a:tabLst>
            </a:pPr>
            <a:r>
              <a:rPr lang="en-US" sz="2000" dirty="0">
                <a:solidFill>
                  <a:schemeClr val="bg1"/>
                </a:solidFill>
                <a:latin typeface="Poppins" pitchFamily="34" charset="0"/>
                <a:ea typeface="Poppins" pitchFamily="34" charset="-122"/>
                <a:cs typeface="Poppins" pitchFamily="34" charset="-120"/>
              </a:rPr>
              <a:t>New information can change understanding</a:t>
            </a:r>
          </a:p>
          <a:p>
            <a:pPr marL="742950" lvl="1" indent="-285750">
              <a:lnSpc>
                <a:spcPct val="115000"/>
              </a:lnSpc>
              <a:buSzPts val="1000"/>
              <a:buFont typeface="Symbol" panose="05050102010706020507" pitchFamily="18" charset="2"/>
              <a:buChar char=""/>
              <a:tabLst>
                <a:tab pos="914400" algn="l"/>
              </a:tabLst>
            </a:pPr>
            <a:r>
              <a:rPr lang="en-US" sz="2000" dirty="0">
                <a:solidFill>
                  <a:schemeClr val="bg1"/>
                </a:solidFill>
                <a:latin typeface="Poppins" pitchFamily="34" charset="0"/>
                <a:ea typeface="Poppins" pitchFamily="34" charset="-122"/>
                <a:cs typeface="Poppins" pitchFamily="34" charset="-120"/>
              </a:rPr>
              <a:t>Encourages thoughtful conversation among researchers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solidFill>
          <a:srgbClr val="000000"/>
        </a:solidFill>
        <a:effectLst/>
      </p:bgPr>
    </p:bg>
    <p:spTree>
      <p:nvGrpSpPr>
        <p:cNvPr id="1" name=""/>
        <p:cNvGrpSpPr/>
        <p:nvPr/>
      </p:nvGrpSpPr>
      <p:grpSpPr>
        <a:xfrm>
          <a:off x="0" y="0"/>
          <a:ext cx="0" cy="0"/>
          <a:chOff x="0" y="0"/>
          <a:chExt cx="0" cy="0"/>
        </a:xfrm>
      </p:grpSpPr>
      <p:pic>
        <p:nvPicPr>
          <p:cNvPr id="11" name="Picture 10" descr="A colorful rectangles with different colors&#10;&#10;Description automatically generated">
            <a:extLst>
              <a:ext uri="{FF2B5EF4-FFF2-40B4-BE49-F238E27FC236}">
                <a16:creationId xmlns:a16="http://schemas.microsoft.com/office/drawing/2014/main" id="{ECAECD91-E488-C0F2-D67E-8EB8A9447D76}"/>
              </a:ext>
            </a:extLst>
          </p:cNvPr>
          <p:cNvPicPr>
            <a:picLocks noChangeAspect="1"/>
          </p:cNvPicPr>
          <p:nvPr/>
        </p:nvPicPr>
        <p:blipFill>
          <a:blip r:embed="rId3"/>
          <a:stretch>
            <a:fillRect/>
          </a:stretch>
        </p:blipFill>
        <p:spPr>
          <a:xfrm>
            <a:off x="11088367" y="5783059"/>
            <a:ext cx="802037" cy="794588"/>
          </a:xfrm>
          <a:prstGeom prst="rect">
            <a:avLst/>
          </a:prstGeom>
        </p:spPr>
      </p:pic>
      <p:sp>
        <p:nvSpPr>
          <p:cNvPr id="2" name="Object 1">
            <a:extLst>
              <a:ext uri="{FF2B5EF4-FFF2-40B4-BE49-F238E27FC236}">
                <a16:creationId xmlns:a16="http://schemas.microsoft.com/office/drawing/2014/main" id="{AA11FE62-0720-02DF-B807-A535B34F385E}"/>
              </a:ext>
            </a:extLst>
          </p:cNvPr>
          <p:cNvSpPr/>
          <p:nvPr/>
        </p:nvSpPr>
        <p:spPr>
          <a:xfrm>
            <a:off x="380905" y="1063557"/>
            <a:ext cx="11133316" cy="973539"/>
          </a:xfrm>
          <a:prstGeom prst="rect">
            <a:avLst/>
          </a:prstGeom>
          <a:noFill/>
        </p:spPr>
        <p:txBody>
          <a:bodyPr wrap="square" lIns="0" tIns="0" rIns="0" bIns="0" rtlCol="0" anchor="t"/>
          <a:lstStyle/>
          <a:p>
            <a:pPr algn="l">
              <a:lnSpc>
                <a:spcPts val="7668"/>
              </a:lnSpc>
              <a:buNone/>
            </a:pPr>
            <a:r>
              <a:rPr lang="en-US" sz="3600" dirty="0">
                <a:solidFill>
                  <a:srgbClr val="FFC000"/>
                </a:solidFill>
                <a:latin typeface="Poppins" pitchFamily="34" charset="0"/>
                <a:ea typeface="Poppins" pitchFamily="34" charset="-122"/>
                <a:cs typeface="Poppins" pitchFamily="34" charset="-120"/>
              </a:rPr>
              <a:t>Summary</a:t>
            </a:r>
            <a:endParaRPr lang="en-US" sz="3600" dirty="0"/>
          </a:p>
        </p:txBody>
      </p:sp>
      <p:sp>
        <p:nvSpPr>
          <p:cNvPr id="3" name="Object 3">
            <a:extLst>
              <a:ext uri="{FF2B5EF4-FFF2-40B4-BE49-F238E27FC236}">
                <a16:creationId xmlns:a16="http://schemas.microsoft.com/office/drawing/2014/main" id="{9F403620-8C78-E44B-A0DA-DD169A8FCC73}"/>
              </a:ext>
            </a:extLst>
          </p:cNvPr>
          <p:cNvSpPr/>
          <p:nvPr/>
        </p:nvSpPr>
        <p:spPr>
          <a:xfrm>
            <a:off x="123794" y="2908785"/>
            <a:ext cx="9748869" cy="2612055"/>
          </a:xfrm>
          <a:prstGeom prst="rect">
            <a:avLst/>
          </a:prstGeom>
          <a:noFill/>
        </p:spPr>
        <p:txBody>
          <a:bodyPr wrap="square" lIns="0" tIns="0" rIns="0" bIns="0" rtlCol="0" anchor="t"/>
          <a:lstStyle/>
          <a:p>
            <a:pPr marL="742950" lvl="1" indent="-285750">
              <a:lnSpc>
                <a:spcPct val="115000"/>
              </a:lnSpc>
              <a:buSzPts val="1000"/>
              <a:buFont typeface="Symbol" panose="05050102010706020507" pitchFamily="18" charset="2"/>
              <a:buChar char=""/>
              <a:tabLst>
                <a:tab pos="914400" algn="l"/>
              </a:tabLst>
            </a:pPr>
            <a:r>
              <a:rPr lang="en-US" sz="2000" dirty="0">
                <a:solidFill>
                  <a:schemeClr val="bg1"/>
                </a:solidFill>
                <a:latin typeface="Poppins" pitchFamily="34" charset="0"/>
                <a:ea typeface="Poppins" pitchFamily="34" charset="-122"/>
                <a:cs typeface="Poppins" pitchFamily="34" charset="-120"/>
              </a:rPr>
              <a:t>Hedging promotes accuracy and care in sharing findings</a:t>
            </a:r>
          </a:p>
          <a:p>
            <a:pPr marL="742950" lvl="1" indent="-285750">
              <a:lnSpc>
                <a:spcPct val="115000"/>
              </a:lnSpc>
              <a:buSzPts val="1000"/>
              <a:buFont typeface="Symbol" panose="05050102010706020507" pitchFamily="18" charset="2"/>
              <a:buChar char=""/>
              <a:tabLst>
                <a:tab pos="914400" algn="l"/>
              </a:tabLst>
            </a:pPr>
            <a:endParaRPr lang="en-US" sz="2000" dirty="0">
              <a:solidFill>
                <a:schemeClr val="bg1"/>
              </a:solidFill>
              <a:latin typeface="Poppins" pitchFamily="34" charset="0"/>
              <a:ea typeface="Poppins" pitchFamily="34" charset="-122"/>
              <a:cs typeface="Poppins" pitchFamily="34" charset="-120"/>
            </a:endParaRPr>
          </a:p>
          <a:p>
            <a:pPr marL="742950" lvl="1" indent="-285750">
              <a:lnSpc>
                <a:spcPct val="115000"/>
              </a:lnSpc>
              <a:buSzPts val="1000"/>
              <a:buFont typeface="Symbol" panose="05050102010706020507" pitchFamily="18" charset="2"/>
              <a:buChar char=""/>
              <a:tabLst>
                <a:tab pos="914400" algn="l"/>
              </a:tabLst>
            </a:pPr>
            <a:r>
              <a:rPr lang="en-US" sz="2000" dirty="0">
                <a:solidFill>
                  <a:schemeClr val="bg1"/>
                </a:solidFill>
                <a:latin typeface="Poppins" pitchFamily="34" charset="0"/>
                <a:ea typeface="Poppins" pitchFamily="34" charset="-122"/>
                <a:cs typeface="Poppins" pitchFamily="34" charset="-120"/>
              </a:rPr>
              <a:t>Enhances respectful communication in computer science</a:t>
            </a:r>
          </a:p>
          <a:p>
            <a:pPr marL="742950" lvl="1" indent="-285750">
              <a:lnSpc>
                <a:spcPct val="115000"/>
              </a:lnSpc>
              <a:buSzPts val="1000"/>
              <a:buFont typeface="Symbol" panose="05050102010706020507" pitchFamily="18" charset="2"/>
              <a:buChar char=""/>
              <a:tabLst>
                <a:tab pos="914400" algn="l"/>
              </a:tabLst>
            </a:pPr>
            <a:endParaRPr lang="en-US" sz="2000" dirty="0">
              <a:solidFill>
                <a:schemeClr val="bg1"/>
              </a:solidFill>
              <a:latin typeface="Poppins" pitchFamily="34" charset="0"/>
              <a:ea typeface="Poppins" pitchFamily="34" charset="-122"/>
              <a:cs typeface="Poppins" pitchFamily="34" charset="-120"/>
            </a:endParaRPr>
          </a:p>
          <a:p>
            <a:pPr marL="742950" lvl="1" indent="-285750">
              <a:lnSpc>
                <a:spcPct val="115000"/>
              </a:lnSpc>
              <a:buSzPts val="1000"/>
              <a:buFont typeface="Symbol" panose="05050102010706020507" pitchFamily="18" charset="2"/>
              <a:buChar char=""/>
              <a:tabLst>
                <a:tab pos="914400" algn="l"/>
              </a:tabLst>
            </a:pPr>
            <a:r>
              <a:rPr lang="en-US" sz="2000" dirty="0">
                <a:solidFill>
                  <a:schemeClr val="bg1"/>
                </a:solidFill>
                <a:latin typeface="Poppins" pitchFamily="34" charset="0"/>
                <a:ea typeface="Poppins" pitchFamily="34" charset="-122"/>
                <a:cs typeface="Poppins" pitchFamily="34" charset="-120"/>
              </a:rPr>
              <a:t>Contributes to the overall quality of academic writing</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TotalTime>
  <Words>279</Words>
  <Application>Microsoft Macintosh PowerPoint</Application>
  <PresentationFormat>Widescreen</PresentationFormat>
  <Paragraphs>26</Paragraphs>
  <Slides>4</Slides>
  <Notes>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vt:i4>
      </vt:variant>
    </vt:vector>
  </HeadingPairs>
  <TitlesOfParts>
    <vt:vector size="9" baseType="lpstr">
      <vt:lpstr>Poppins</vt:lpstr>
      <vt:lpstr>Calibri</vt:lpstr>
      <vt:lpstr>Symbol</vt:lpstr>
      <vt:lpstr>Arial</vt:lpstr>
      <vt:lpstr>Office Theme</vt:lpstr>
      <vt:lpstr>PowerPoint Presentation</vt:lpstr>
      <vt:lpstr>PowerPoint Presentation</vt:lpstr>
      <vt:lpstr>PowerPoint Presentation</vt:lpstr>
      <vt:lpstr>PowerPoint Presentation</vt:lpstr>
    </vt:vector>
  </TitlesOfParts>
  <Company>Beautiful.ai</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01_abstracts</dc:title>
  <dc:subject>01_abstracts</dc:subject>
  <dc:creator>John Blake</dc:creator>
  <cp:lastModifiedBy>Nicholas Carr</cp:lastModifiedBy>
  <cp:revision>6</cp:revision>
  <dcterms:created xsi:type="dcterms:W3CDTF">2023-08-09T04:07:22Z</dcterms:created>
  <dcterms:modified xsi:type="dcterms:W3CDTF">2023-08-10T07:43:00Z</dcterms:modified>
</cp:coreProperties>
</file>